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13004800" cy="7315200"/>
  <p:notesSz cx="6858000" cy="9144000"/>
  <p:embeddedFontLst>
    <p:embeddedFont>
      <p:font typeface="Pretendard" panose="020B0600000101010101" charset="-127"/>
      <p:regular r:id="rId5"/>
      <p:bold r:id="rId6"/>
    </p:embeddedFont>
    <p:embeddedFont>
      <p:font typeface="Nunito Sans" panose="020B0600000101010101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oto Sans KR" panose="020B0200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1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1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A3B8"/>
    <a:srgbClr val="BBC5D2"/>
    <a:srgbClr val="6B7072"/>
    <a:srgbClr val="7077D8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879" autoAdjust="0"/>
  </p:normalViewPr>
  <p:slideViewPr>
    <p:cSldViewPr>
      <p:cViewPr varScale="1">
        <p:scale>
          <a:sx n="89" d="100"/>
          <a:sy n="89" d="100"/>
        </p:scale>
        <p:origin x="269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F121E-EED6-4C2F-89EF-373141687332}" type="datetimeFigureOut">
              <a:rPr lang="ko-KR" altLang="en-US" smtClean="0"/>
              <a:t>2025-12-08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2523C-9C27-48FE-AFC8-AE42B952F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1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1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88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91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966" y="1454069"/>
            <a:ext cx="2895600" cy="17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6872" y="1447801"/>
            <a:ext cx="2895600" cy="355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1202" y="-1178718"/>
            <a:ext cx="40640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999" y="1454469"/>
            <a:ext cx="3008465" cy="398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999" y="5486400"/>
            <a:ext cx="2997563" cy="174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04001" y="3352799"/>
            <a:ext cx="2895600" cy="3878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2801" y="1454469"/>
            <a:ext cx="2895600" cy="252475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406400" y="406401"/>
            <a:ext cx="426990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880" b="1" dirty="0" smtClean="0">
                <a:solidFill>
                  <a:srgbClr val="1E293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  <a:sym typeface="Poppins"/>
              </a:rPr>
              <a:t>한국어 교육 </a:t>
            </a:r>
            <a:r>
              <a:rPr lang="en-US" sz="2880" b="1" dirty="0" err="1" smtClean="0">
                <a:solidFill>
                  <a:srgbClr val="1E293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  <a:sym typeface="Poppins"/>
              </a:rPr>
              <a:t>사이트</a:t>
            </a:r>
            <a:r>
              <a:rPr lang="en-US" sz="2880" b="1" dirty="0" smtClean="0">
                <a:solidFill>
                  <a:srgbClr val="1E293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  <a:sym typeface="Poppins"/>
              </a:rPr>
              <a:t> 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pic>
        <p:nvPicPr>
          <p:cNvPr id="97" name="Google Shape;9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7360" y="1667829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894080" y="1698309"/>
            <a:ext cx="113792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1. 랜딩 페이지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9759" y="5569269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1046479" y="5599749"/>
            <a:ext cx="126491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2. </a:t>
            </a:r>
            <a:r>
              <a:rPr lang="en-US" sz="1440" b="1" dirty="0" err="1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마이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440" b="1" dirty="0" err="1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페이지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1" name="Google Shape;101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18560" y="1698309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4145280" y="1728789"/>
            <a:ext cx="204216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3. </a:t>
            </a:r>
            <a:r>
              <a:rPr lang="en-US" sz="1440" b="1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단계</a:t>
            </a:r>
            <a:r>
              <a:rPr 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별 </a:t>
            </a:r>
            <a:r>
              <a:rPr lang="ko-KR" alt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 </a:t>
            </a:r>
            <a:r>
              <a:rPr lang="en-US" sz="1440" b="1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5" name="Google Shape;105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17360" y="3505200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7244080" y="3535680"/>
            <a:ext cx="9144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6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. </a:t>
            </a:r>
            <a:r>
              <a:rPr lang="en-US" sz="1440" b="1" dirty="0" err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활동하기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7" name="Google Shape;10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16160" y="1667829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10342881" y="1698309"/>
            <a:ext cx="74168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7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. </a:t>
            </a:r>
            <a:r>
              <a:rPr lang="en-US" sz="1440" b="1" dirty="0" err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도움말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9" name="Google Shape;109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01047" y="1593767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7227768" y="1624247"/>
            <a:ext cx="80264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5</a:t>
            </a:r>
            <a:r>
              <a:rPr 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. </a:t>
            </a:r>
            <a:r>
              <a:rPr lang="en-US" sz="144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AI </a:t>
            </a:r>
            <a:r>
              <a:rPr lang="ko-KR" alt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1" name="Google Shape;111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8480" y="1749109"/>
            <a:ext cx="18288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640080" y="220630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회원가입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685800" y="4849304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로그인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4" name="Google Shape;114;p1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0719" y="5650549"/>
            <a:ext cx="20320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690879" y="5996609"/>
            <a:ext cx="2296160" cy="5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프로필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변경</a:t>
            </a:r>
            <a:endParaRPr lang="en-US" sz="1040" dirty="0">
              <a:solidFill>
                <a:srgbClr val="475569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smtClean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</a:t>
            </a:r>
            <a:r>
              <a:rPr lang="en-US" sz="960" dirty="0" err="1" smtClean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사진</a:t>
            </a:r>
            <a:endParaRPr lang="en-US" sz="960" dirty="0">
              <a:solidFill>
                <a:srgbClr val="475569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690879" y="6477000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출석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체크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: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사이트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접속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기준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자동화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690879" y="6728936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현황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대시보드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3891280" y="223678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입문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기초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3891280" y="3200400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초급</a:t>
            </a:r>
            <a:r>
              <a:rPr lang="en-US" altLang="ko-KR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1,2/</a:t>
            </a: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중급</a:t>
            </a:r>
            <a:r>
              <a:rPr lang="en-US" altLang="ko-KR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1,2/</a:t>
            </a: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고급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심화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3891280" y="4419600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단계 선택 시스템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0" name="Google Shape;130;p13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898640" y="3586480"/>
            <a:ext cx="16256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6990080" y="4043681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재미있는 놀이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7014754" y="5510212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재</a:t>
            </a:r>
            <a:r>
              <a:rPr lang="ko-KR" alt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미있</a:t>
            </a:r>
            <a:r>
              <a:rPr 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는 </a:t>
            </a:r>
            <a:r>
              <a:rPr 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이야기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6" name="Google Shape;136;p13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97440" y="1749109"/>
            <a:ext cx="16256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10088880" y="220630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공지사항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10088880" y="2458245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Q&amp;A (</a:t>
            </a:r>
            <a:r>
              <a:rPr lang="en-US" sz="104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자주</a:t>
            </a: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묻는</a:t>
            </a: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질문</a:t>
            </a: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10088880" y="2710181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1:1 문의 채널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0" name="Google Shape;140;p13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862007" y="1675047"/>
            <a:ext cx="20320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/>
          <p:nvPr/>
        </p:nvSpPr>
        <p:spPr>
          <a:xfrm>
            <a:off x="6973767" y="2050967"/>
            <a:ext cx="2296160" cy="10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맞춤형 교재 생성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VOCA 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만들기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발음교정 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(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평가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한국어 작문 테스트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518161" y="220630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643703" y="2877472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558800" y="598837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568960" y="647700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568960" y="6728936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3769361" y="223678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3769361" y="3324415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9" name="Google Shape;149;p13"/>
          <p:cNvSpPr txBox="1"/>
          <p:nvPr/>
        </p:nvSpPr>
        <p:spPr>
          <a:xfrm>
            <a:off x="3769361" y="441960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6868161" y="404368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 flipH="1">
            <a:off x="6933127" y="4265106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0" name="Google Shape;160;p13"/>
          <p:cNvSpPr txBox="1"/>
          <p:nvPr/>
        </p:nvSpPr>
        <p:spPr>
          <a:xfrm flipH="1">
            <a:off x="6938385" y="4497458"/>
            <a:ext cx="69666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6939280" y="4731793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6935305" y="4976017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3" name="Google Shape;163;p13"/>
          <p:cNvSpPr txBox="1"/>
          <p:nvPr/>
        </p:nvSpPr>
        <p:spPr>
          <a:xfrm>
            <a:off x="9966961" y="220630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4" name="Google Shape;164;p13"/>
          <p:cNvSpPr txBox="1"/>
          <p:nvPr/>
        </p:nvSpPr>
        <p:spPr>
          <a:xfrm>
            <a:off x="9966961" y="2458245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9966961" y="271018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6" name="Google Shape;166;p13"/>
          <p:cNvSpPr txBox="1"/>
          <p:nvPr/>
        </p:nvSpPr>
        <p:spPr>
          <a:xfrm>
            <a:off x="6851848" y="2050967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>
            <a:off x="755902" y="2439624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계정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이메일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구글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연동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8" name="Google Shape;168;p13"/>
          <p:cNvSpPr txBox="1"/>
          <p:nvPr/>
        </p:nvSpPr>
        <p:spPr>
          <a:xfrm>
            <a:off x="767077" y="2653190"/>
            <a:ext cx="2580643" cy="212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비밀번호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확인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              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  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닉네임</a:t>
            </a:r>
            <a:endParaRPr lang="en-US" sz="960" dirty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국적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모국어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r>
              <a:rPr lang="en-US" altLang="ko-KR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         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  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소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속 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회사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학교 등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lang="en-US" altLang="ko-KR" sz="1000" dirty="0" smtClean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흥미 분야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음식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K-pop,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영화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드라마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장소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예절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문화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기타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한국어 학습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계기                    선호 학습 가능 시간대</a:t>
            </a:r>
            <a:endParaRPr lang="en-US" altLang="ko-KR" sz="960" dirty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 목표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자격증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취미 등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  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관심 있는 시험 또는 커리큘럼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선호 학습 스타일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동영상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텍스트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문제중심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등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학습에 사용할 디바이스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태블릿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/PC/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모바일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</p:txBody>
      </p:sp>
      <p:sp>
        <p:nvSpPr>
          <p:cNvPr id="169" name="Google Shape;169;p13"/>
          <p:cNvSpPr txBox="1"/>
          <p:nvPr/>
        </p:nvSpPr>
        <p:spPr>
          <a:xfrm>
            <a:off x="724264" y="5082946"/>
            <a:ext cx="2308495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학습자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 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 관리자        시스템 관리자</a:t>
            </a:r>
            <a:endParaRPr lang="en-US" sz="960" dirty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934719" y="6960553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단계별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/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카테고리별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완료율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시각화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4135120" y="2468406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제자 원리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>
            <a:off x="4135120" y="2887853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간단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퀴즈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3" name="Google Shape;173;p13"/>
          <p:cNvSpPr txBox="1"/>
          <p:nvPr/>
        </p:nvSpPr>
        <p:spPr>
          <a:xfrm>
            <a:off x="4135120" y="3432016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예문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&amp;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평가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SpeechPro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연동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4135120" y="3655854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유의어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5" name="Google Shape;175;p13"/>
          <p:cNvSpPr txBox="1"/>
          <p:nvPr/>
        </p:nvSpPr>
        <p:spPr>
          <a:xfrm>
            <a:off x="4135120" y="3871119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간단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퀴즈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4135120" y="4086384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단어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목록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순위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4135120" y="4651216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완료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조건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: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단어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점수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획득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및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녹음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완료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10332720" y="2941798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게시판 문의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10332720" y="3157063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이메일 발송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10332720" y="3372328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전화 상담 안내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2057398" y="2641125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645159" y="265319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645159" y="314344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812800" y="696055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4013201" y="246840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4013201" y="288785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4013201" y="3432017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4013201" y="365585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4013201" y="3871119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4013201" y="408638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4013201" y="465121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10210801" y="294179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10210801" y="315706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10210801" y="337232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645158" y="244103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645159" y="265319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812800" y="696055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4013201" y="246840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4013201" y="288785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4013201" y="3432017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4013201" y="365585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4013201" y="3871119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4013201" y="408638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4013201" y="465121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10210801" y="294179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10210801" y="315706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0210801" y="337232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8" name="Google Shape;118;p13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94761" y="1787828"/>
            <a:ext cx="18288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97;p13"/>
          <p:cNvSpPr txBox="1"/>
          <p:nvPr/>
        </p:nvSpPr>
        <p:spPr>
          <a:xfrm>
            <a:off x="643703" y="3581400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6" name="Google Shape;197;p13"/>
          <p:cNvSpPr txBox="1"/>
          <p:nvPr/>
        </p:nvSpPr>
        <p:spPr>
          <a:xfrm>
            <a:off x="558800" y="484930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9" name="Google Shape;197;p13"/>
          <p:cNvSpPr txBox="1"/>
          <p:nvPr/>
        </p:nvSpPr>
        <p:spPr>
          <a:xfrm>
            <a:off x="635000" y="5071937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0" name="Google Shape;197;p13"/>
          <p:cNvSpPr txBox="1"/>
          <p:nvPr/>
        </p:nvSpPr>
        <p:spPr>
          <a:xfrm>
            <a:off x="795085" y="626721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1" name="Google Shape;197;p13"/>
          <p:cNvSpPr txBox="1"/>
          <p:nvPr/>
        </p:nvSpPr>
        <p:spPr>
          <a:xfrm>
            <a:off x="1723935" y="625402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3" name="Google Shape;177;p13"/>
          <p:cNvSpPr txBox="1"/>
          <p:nvPr/>
        </p:nvSpPr>
        <p:spPr>
          <a:xfrm>
            <a:off x="7071360" y="5795009"/>
            <a:ext cx="726440" cy="118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전래동화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민속놀이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한국음식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교통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예절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</p:txBody>
      </p:sp>
      <p:sp>
        <p:nvSpPr>
          <p:cNvPr id="194" name="Google Shape;177;p13"/>
          <p:cNvSpPr txBox="1"/>
          <p:nvPr/>
        </p:nvSpPr>
        <p:spPr>
          <a:xfrm>
            <a:off x="7071360" y="4281694"/>
            <a:ext cx="1056642" cy="118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오늘의 표현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단어 꽃밭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단어 삭제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조사 떠다니기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오늘의 표현</a:t>
            </a:r>
            <a:endParaRPr lang="en-US" altLang="ko-KR" sz="1920" dirty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</p:txBody>
      </p:sp>
      <p:sp>
        <p:nvSpPr>
          <p:cNvPr id="211" name="Google Shape;177;p13"/>
          <p:cNvSpPr txBox="1"/>
          <p:nvPr/>
        </p:nvSpPr>
        <p:spPr>
          <a:xfrm>
            <a:off x="8197668" y="4291675"/>
            <a:ext cx="1056642" cy="118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갤러그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초성 퀴즈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카드 짝 맞추기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디지털 단어 카드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십자 </a:t>
            </a:r>
            <a:r>
              <a:rPr lang="ko-KR" alt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말풀이</a:t>
            </a:r>
            <a:endParaRPr lang="en-US" altLang="ko-KR" sz="1920" dirty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</p:txBody>
      </p:sp>
      <p:sp>
        <p:nvSpPr>
          <p:cNvPr id="224" name="Google Shape;171;p13"/>
          <p:cNvSpPr txBox="1"/>
          <p:nvPr/>
        </p:nvSpPr>
        <p:spPr>
          <a:xfrm>
            <a:off x="4135120" y="2672302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그림 연상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3" name="Google Shape;167;p13"/>
          <p:cNvSpPr txBox="1"/>
          <p:nvPr/>
        </p:nvSpPr>
        <p:spPr>
          <a:xfrm>
            <a:off x="1925321" y="6256248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비밀번호 변경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37" name="Google Shape;89;p13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508104" y="5029200"/>
            <a:ext cx="2895600" cy="22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103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1463" y="5242560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104;p13"/>
          <p:cNvSpPr txBox="1"/>
          <p:nvPr/>
        </p:nvSpPr>
        <p:spPr>
          <a:xfrm>
            <a:off x="4148184" y="5273040"/>
            <a:ext cx="172449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4. </a:t>
            </a:r>
            <a:r>
              <a:rPr lang="en-US" sz="1440" b="1" dirty="0" err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</a:t>
            </a:r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440" b="1" dirty="0" err="1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규칙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ko-KR" alt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0" name="Google Shape;128;p13"/>
          <p:cNvSpPr txBox="1"/>
          <p:nvPr/>
        </p:nvSpPr>
        <p:spPr>
          <a:xfrm>
            <a:off x="3919585" y="5774105"/>
            <a:ext cx="1061719" cy="10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자음동화</a:t>
            </a:r>
            <a:endParaRPr lang="en-US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연음 법칙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ㅎ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탈락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약화</a:t>
            </a:r>
            <a:endParaRPr lang="en-US" sz="1040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사이시옷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1" name="Google Shape;150;p13"/>
          <p:cNvSpPr txBox="1"/>
          <p:nvPr/>
        </p:nvSpPr>
        <p:spPr>
          <a:xfrm>
            <a:off x="3772264" y="578104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2" name="Google Shape;151;p13"/>
          <p:cNvSpPr txBox="1"/>
          <p:nvPr/>
        </p:nvSpPr>
        <p:spPr>
          <a:xfrm>
            <a:off x="4978400" y="578104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3" name="Google Shape;152;p13"/>
          <p:cNvSpPr txBox="1"/>
          <p:nvPr/>
        </p:nvSpPr>
        <p:spPr>
          <a:xfrm>
            <a:off x="3772547" y="603020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4" name="Google Shape;153;p13"/>
          <p:cNvSpPr txBox="1"/>
          <p:nvPr/>
        </p:nvSpPr>
        <p:spPr>
          <a:xfrm>
            <a:off x="4978400" y="600912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5" name="Google Shape;154;p13"/>
          <p:cNvSpPr txBox="1"/>
          <p:nvPr/>
        </p:nvSpPr>
        <p:spPr>
          <a:xfrm>
            <a:off x="3770642" y="6286092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6" name="Google Shape;155;p13"/>
          <p:cNvSpPr txBox="1"/>
          <p:nvPr/>
        </p:nvSpPr>
        <p:spPr>
          <a:xfrm>
            <a:off x="4976495" y="6270883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7" name="Google Shape;156;p13"/>
          <p:cNvSpPr txBox="1"/>
          <p:nvPr/>
        </p:nvSpPr>
        <p:spPr>
          <a:xfrm>
            <a:off x="3778614" y="6531006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8" name="Google Shape;157;p13"/>
          <p:cNvSpPr txBox="1"/>
          <p:nvPr/>
        </p:nvSpPr>
        <p:spPr>
          <a:xfrm>
            <a:off x="4976495" y="652697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9" name="Google Shape;157;p13"/>
          <p:cNvSpPr txBox="1"/>
          <p:nvPr/>
        </p:nvSpPr>
        <p:spPr>
          <a:xfrm>
            <a:off x="5006703" y="6927531"/>
            <a:ext cx="45719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0" name="Google Shape;157;p13"/>
          <p:cNvSpPr txBox="1"/>
          <p:nvPr/>
        </p:nvSpPr>
        <p:spPr>
          <a:xfrm>
            <a:off x="3772263" y="692753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1" name="Google Shape;173;p13"/>
          <p:cNvSpPr txBox="1"/>
          <p:nvPr/>
        </p:nvSpPr>
        <p:spPr>
          <a:xfrm>
            <a:off x="3939903" y="6919784"/>
            <a:ext cx="1097279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다섯 가지 예문 제시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2" name="Google Shape;173;p13"/>
          <p:cNvSpPr txBox="1"/>
          <p:nvPr/>
        </p:nvSpPr>
        <p:spPr>
          <a:xfrm>
            <a:off x="5128623" y="6927531"/>
            <a:ext cx="58674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 연습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3" name="Google Shape;128;p13"/>
          <p:cNvSpPr txBox="1"/>
          <p:nvPr/>
        </p:nvSpPr>
        <p:spPr>
          <a:xfrm>
            <a:off x="5089796" y="5774837"/>
            <a:ext cx="1326607" cy="10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음 끝소리 규칙</a:t>
            </a:r>
            <a:endParaRPr lang="en-US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된소리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구개음화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모음 축약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탈락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추가</a:t>
            </a:r>
            <a:endParaRPr lang="en-US" altLang="ko-KR" sz="1920" dirty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</p:txBody>
      </p:sp>
      <p:sp>
        <p:nvSpPr>
          <p:cNvPr id="132" name="Google Shape;195;p13"/>
          <p:cNvSpPr txBox="1"/>
          <p:nvPr/>
        </p:nvSpPr>
        <p:spPr>
          <a:xfrm>
            <a:off x="2057398" y="289508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3" name="Google Shape;195;p13"/>
          <p:cNvSpPr txBox="1"/>
          <p:nvPr/>
        </p:nvSpPr>
        <p:spPr>
          <a:xfrm>
            <a:off x="2057398" y="3581400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4" name="Google Shape;195;p13"/>
          <p:cNvSpPr txBox="1"/>
          <p:nvPr/>
        </p:nvSpPr>
        <p:spPr>
          <a:xfrm>
            <a:off x="648060" y="380733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Google Shape;195;p13"/>
          <p:cNvSpPr txBox="1"/>
          <p:nvPr/>
        </p:nvSpPr>
        <p:spPr>
          <a:xfrm>
            <a:off x="648060" y="403271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1" name="Google Shape;195;p13"/>
          <p:cNvSpPr txBox="1"/>
          <p:nvPr/>
        </p:nvSpPr>
        <p:spPr>
          <a:xfrm>
            <a:off x="648060" y="427944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2" name="Google Shape;195;p13"/>
          <p:cNvSpPr txBox="1"/>
          <p:nvPr/>
        </p:nvSpPr>
        <p:spPr>
          <a:xfrm>
            <a:off x="648060" y="452611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3" name="Google Shape;195;p13"/>
          <p:cNvSpPr txBox="1"/>
          <p:nvPr/>
        </p:nvSpPr>
        <p:spPr>
          <a:xfrm>
            <a:off x="4013200" y="2667000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4" name="Google Shape;166;p13"/>
          <p:cNvSpPr txBox="1"/>
          <p:nvPr/>
        </p:nvSpPr>
        <p:spPr>
          <a:xfrm>
            <a:off x="6851848" y="2298743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5" name="Google Shape;166;p13"/>
          <p:cNvSpPr txBox="1"/>
          <p:nvPr/>
        </p:nvSpPr>
        <p:spPr>
          <a:xfrm>
            <a:off x="6853828" y="2557797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6" name="Google Shape;166;p13"/>
          <p:cNvSpPr txBox="1"/>
          <p:nvPr/>
        </p:nvSpPr>
        <p:spPr>
          <a:xfrm>
            <a:off x="6853828" y="2801914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7" name="Google Shape;162;p13"/>
          <p:cNvSpPr txBox="1"/>
          <p:nvPr/>
        </p:nvSpPr>
        <p:spPr>
          <a:xfrm>
            <a:off x="6936214" y="520836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2" name="Google Shape;162;p13"/>
          <p:cNvSpPr txBox="1"/>
          <p:nvPr/>
        </p:nvSpPr>
        <p:spPr>
          <a:xfrm>
            <a:off x="8093167" y="4265106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3" name="Google Shape;162;p13"/>
          <p:cNvSpPr txBox="1"/>
          <p:nvPr/>
        </p:nvSpPr>
        <p:spPr>
          <a:xfrm>
            <a:off x="8093167" y="4514794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4" name="Google Shape;162;p13"/>
          <p:cNvSpPr txBox="1"/>
          <p:nvPr/>
        </p:nvSpPr>
        <p:spPr>
          <a:xfrm>
            <a:off x="8090629" y="474818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3" name="Google Shape;162;p13"/>
          <p:cNvSpPr txBox="1"/>
          <p:nvPr/>
        </p:nvSpPr>
        <p:spPr>
          <a:xfrm>
            <a:off x="8090629" y="497516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5" name="Google Shape;162;p13"/>
          <p:cNvSpPr txBox="1"/>
          <p:nvPr/>
        </p:nvSpPr>
        <p:spPr>
          <a:xfrm>
            <a:off x="8090629" y="5194784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6" name="Google Shape;195;p13"/>
          <p:cNvSpPr txBox="1"/>
          <p:nvPr/>
        </p:nvSpPr>
        <p:spPr>
          <a:xfrm>
            <a:off x="1193800" y="507477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7" name="Google Shape;195;p13"/>
          <p:cNvSpPr txBox="1"/>
          <p:nvPr/>
        </p:nvSpPr>
        <p:spPr>
          <a:xfrm>
            <a:off x="2006600" y="507477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8" name="Google Shape;158;p13"/>
          <p:cNvSpPr txBox="1"/>
          <p:nvPr/>
        </p:nvSpPr>
        <p:spPr>
          <a:xfrm>
            <a:off x="6873240" y="5509418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9" name="Google Shape;159;p13"/>
          <p:cNvSpPr txBox="1"/>
          <p:nvPr/>
        </p:nvSpPr>
        <p:spPr>
          <a:xfrm flipH="1">
            <a:off x="6933127" y="5778405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0" name="Google Shape;159;p13"/>
          <p:cNvSpPr txBox="1"/>
          <p:nvPr/>
        </p:nvSpPr>
        <p:spPr>
          <a:xfrm flipH="1">
            <a:off x="6935849" y="6005310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1" name="Google Shape;159;p13"/>
          <p:cNvSpPr txBox="1"/>
          <p:nvPr/>
        </p:nvSpPr>
        <p:spPr>
          <a:xfrm flipH="1">
            <a:off x="6939280" y="6242684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2" name="Google Shape;159;p13"/>
          <p:cNvSpPr txBox="1"/>
          <p:nvPr/>
        </p:nvSpPr>
        <p:spPr>
          <a:xfrm flipH="1">
            <a:off x="6939852" y="6466517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Google Shape;159;p13"/>
          <p:cNvSpPr txBox="1"/>
          <p:nvPr/>
        </p:nvSpPr>
        <p:spPr>
          <a:xfrm flipH="1">
            <a:off x="6938385" y="6713980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직사각형 328"/>
          <p:cNvSpPr/>
          <p:nvPr/>
        </p:nvSpPr>
        <p:spPr>
          <a:xfrm>
            <a:off x="4823875" y="185135"/>
            <a:ext cx="2949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한국어 교육 사이트 맵</a:t>
            </a:r>
            <a:endParaRPr lang="ko-KR" alt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18" name="Group 147"/>
          <p:cNvGrpSpPr/>
          <p:nvPr/>
        </p:nvGrpSpPr>
        <p:grpSpPr>
          <a:xfrm>
            <a:off x="328464" y="8923464"/>
            <a:ext cx="718501" cy="306511"/>
            <a:chOff x="0" y="0"/>
            <a:chExt cx="794134" cy="406400"/>
          </a:xfrm>
          <a:solidFill>
            <a:schemeClr val="bg1">
              <a:lumMod val="75000"/>
            </a:schemeClr>
          </a:solidFill>
        </p:grpSpPr>
        <p:sp>
          <p:nvSpPr>
            <p:cNvPr id="320" name="Freeform 148"/>
            <p:cNvSpPr/>
            <p:nvPr/>
          </p:nvSpPr>
          <p:spPr>
            <a:xfrm>
              <a:off x="0" y="0"/>
              <a:ext cx="794134" cy="406400"/>
            </a:xfrm>
            <a:custGeom>
              <a:avLst/>
              <a:gdLst/>
              <a:ahLst/>
              <a:cxnLst/>
              <a:rect l="l" t="t" r="r" b="b"/>
              <a:pathLst>
                <a:path w="794134" h="406400">
                  <a:moveTo>
                    <a:pt x="590934" y="0"/>
                  </a:moveTo>
                  <a:cubicBezTo>
                    <a:pt x="703158" y="0"/>
                    <a:pt x="794134" y="90976"/>
                    <a:pt x="794134" y="203200"/>
                  </a:cubicBezTo>
                  <a:cubicBezTo>
                    <a:pt x="794134" y="315424"/>
                    <a:pt x="703158" y="406400"/>
                    <a:pt x="5909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pFill/>
          </p:spPr>
        </p:sp>
        <p:sp>
          <p:nvSpPr>
            <p:cNvPr id="321" name="TextBox 149"/>
            <p:cNvSpPr txBox="1"/>
            <p:nvPr/>
          </p:nvSpPr>
          <p:spPr>
            <a:xfrm>
              <a:off x="0" y="0"/>
              <a:ext cx="794134" cy="4064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 sz="10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2" name="TextBox 247"/>
          <p:cNvSpPr txBox="1"/>
          <p:nvPr/>
        </p:nvSpPr>
        <p:spPr>
          <a:xfrm>
            <a:off x="328464" y="8984159"/>
            <a:ext cx="127099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학습에 사용할 디바이스 </a:t>
            </a:r>
            <a:r>
              <a:rPr lang="en-US" altLang="ko-KR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(</a:t>
            </a:r>
            <a:r>
              <a:rPr lang="ko-KR" altLang="en-US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태블릿</a:t>
            </a:r>
            <a:r>
              <a:rPr lang="en-US" altLang="ko-KR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, PC, </a:t>
            </a:r>
            <a:r>
              <a:rPr lang="ko-KR" altLang="en-US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모바일</a:t>
            </a:r>
            <a:r>
              <a:rPr lang="en-US" altLang="ko-KR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)</a:t>
            </a:r>
            <a:endParaRPr lang="en-US" sz="10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unito Sans"/>
              <a:sym typeface="Nunito San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2593" y="988198"/>
            <a:ext cx="135698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랜딩 페이지</a:t>
            </a:r>
            <a:endParaRPr lang="ko-KR" altLang="en-US" sz="1400" dirty="0"/>
          </a:p>
        </p:txBody>
      </p:sp>
      <p:sp>
        <p:nvSpPr>
          <p:cNvPr id="313" name="직사각형 312"/>
          <p:cNvSpPr/>
          <p:nvPr/>
        </p:nvSpPr>
        <p:spPr>
          <a:xfrm>
            <a:off x="2882757" y="987432"/>
            <a:ext cx="135698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 페이지</a:t>
            </a:r>
            <a:endParaRPr lang="ko-KR" altLang="en-US" sz="1400" dirty="0"/>
          </a:p>
        </p:txBody>
      </p:sp>
      <p:sp>
        <p:nvSpPr>
          <p:cNvPr id="323" name="직사각형 322"/>
          <p:cNvSpPr/>
          <p:nvPr/>
        </p:nvSpPr>
        <p:spPr>
          <a:xfrm>
            <a:off x="4655935" y="987432"/>
            <a:ext cx="156992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단계 별 발음 학습</a:t>
            </a:r>
            <a:endParaRPr lang="ko-KR" altLang="en-US" sz="1400" dirty="0"/>
          </a:p>
        </p:txBody>
      </p:sp>
      <p:sp>
        <p:nvSpPr>
          <p:cNvPr id="327" name="직사각형 326"/>
          <p:cNvSpPr/>
          <p:nvPr/>
        </p:nvSpPr>
        <p:spPr>
          <a:xfrm>
            <a:off x="6350000" y="991894"/>
            <a:ext cx="135698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발음 규칙 학습</a:t>
            </a:r>
            <a:endParaRPr lang="ko-KR" altLang="en-US" sz="1400" dirty="0"/>
          </a:p>
        </p:txBody>
      </p:sp>
      <p:sp>
        <p:nvSpPr>
          <p:cNvPr id="344" name="직사각형 343"/>
          <p:cNvSpPr/>
          <p:nvPr/>
        </p:nvSpPr>
        <p:spPr>
          <a:xfrm>
            <a:off x="9093200" y="983708"/>
            <a:ext cx="1253266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활동하기</a:t>
            </a:r>
            <a:endParaRPr lang="ko-KR" altLang="en-US" sz="1400" dirty="0"/>
          </a:p>
        </p:txBody>
      </p:sp>
      <p:sp>
        <p:nvSpPr>
          <p:cNvPr id="345" name="직사각형 344"/>
          <p:cNvSpPr/>
          <p:nvPr/>
        </p:nvSpPr>
        <p:spPr>
          <a:xfrm>
            <a:off x="11226800" y="1004136"/>
            <a:ext cx="1257157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도움말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230970" y="1627760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2105573"/>
            <a:ext cx="897579" cy="3762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계정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이메일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</a:rPr>
              <a:t>구글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6" name="직사각형 345"/>
          <p:cNvSpPr/>
          <p:nvPr/>
        </p:nvSpPr>
        <p:spPr>
          <a:xfrm>
            <a:off x="148836" y="2651291"/>
            <a:ext cx="943364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비밀번호</a:t>
            </a: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확인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285061" y="3087695"/>
            <a:ext cx="659212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닉네임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148836" y="3493745"/>
            <a:ext cx="935349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국적 </a:t>
            </a: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모국어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4" name="직사각형 353"/>
          <p:cNvSpPr/>
          <p:nvPr/>
        </p:nvSpPr>
        <p:spPr>
          <a:xfrm>
            <a:off x="25400" y="3903005"/>
            <a:ext cx="1184264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소속</a:t>
            </a: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회사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학교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95919" y="4371211"/>
            <a:ext cx="1072481" cy="424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흥미 분야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음식</a:t>
            </a:r>
            <a:r>
              <a:rPr lang="en-US" altLang="ko-KR" sz="900" dirty="0" smtClean="0">
                <a:solidFill>
                  <a:schemeClr val="tx1"/>
                </a:solidFill>
              </a:rPr>
              <a:t>/K-Pop/</a:t>
            </a:r>
            <a:r>
              <a:rPr lang="ko-KR" altLang="en-US" sz="900" dirty="0" smtClean="0">
                <a:solidFill>
                  <a:schemeClr val="tx1"/>
                </a:solidFill>
              </a:rPr>
              <a:t>영화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6" name="직사각형 355"/>
          <p:cNvSpPr/>
          <p:nvPr/>
        </p:nvSpPr>
        <p:spPr>
          <a:xfrm>
            <a:off x="101600" y="4965297"/>
            <a:ext cx="1074682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한국어 학습 계기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125091" y="5345578"/>
            <a:ext cx="1043309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선호 학습 시간대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155453" y="5721478"/>
            <a:ext cx="982585" cy="3179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학습 목표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취미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자격증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132898" y="6172200"/>
            <a:ext cx="1035502" cy="2898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관심있는 시험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커리큘럼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0" name="직사각형 359"/>
          <p:cNvSpPr/>
          <p:nvPr/>
        </p:nvSpPr>
        <p:spPr>
          <a:xfrm>
            <a:off x="72404" y="6677704"/>
            <a:ext cx="1148681" cy="455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선호 학습 스타일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동영상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문제 중심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4" idx="2"/>
            <a:endCxn id="5" idx="0"/>
          </p:cNvCxnSpPr>
          <p:nvPr/>
        </p:nvCxnSpPr>
        <p:spPr>
          <a:xfrm>
            <a:off x="625729" y="1925702"/>
            <a:ext cx="861" cy="179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/>
          <p:cNvCxnSpPr>
            <a:stCxn id="5" idx="2"/>
            <a:endCxn id="346" idx="0"/>
          </p:cNvCxnSpPr>
          <p:nvPr/>
        </p:nvCxnSpPr>
        <p:spPr>
          <a:xfrm flipH="1">
            <a:off x="620518" y="2481854"/>
            <a:ext cx="6072" cy="1694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/>
          <p:cNvCxnSpPr>
            <a:stCxn id="346" idx="2"/>
            <a:endCxn id="347" idx="0"/>
          </p:cNvCxnSpPr>
          <p:nvPr/>
        </p:nvCxnSpPr>
        <p:spPr>
          <a:xfrm flipH="1">
            <a:off x="614667" y="2905325"/>
            <a:ext cx="5851" cy="182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/>
          <p:cNvCxnSpPr>
            <a:stCxn id="347" idx="2"/>
            <a:endCxn id="348" idx="0"/>
          </p:cNvCxnSpPr>
          <p:nvPr/>
        </p:nvCxnSpPr>
        <p:spPr>
          <a:xfrm>
            <a:off x="614667" y="3341729"/>
            <a:ext cx="1844" cy="1520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>
            <a:stCxn id="348" idx="2"/>
            <a:endCxn id="354" idx="0"/>
          </p:cNvCxnSpPr>
          <p:nvPr/>
        </p:nvCxnSpPr>
        <p:spPr>
          <a:xfrm>
            <a:off x="616511" y="3747779"/>
            <a:ext cx="1021" cy="1552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직선 연결선 364"/>
          <p:cNvCxnSpPr>
            <a:stCxn id="354" idx="2"/>
            <a:endCxn id="355" idx="0"/>
          </p:cNvCxnSpPr>
          <p:nvPr/>
        </p:nvCxnSpPr>
        <p:spPr>
          <a:xfrm>
            <a:off x="617532" y="4157039"/>
            <a:ext cx="14628" cy="214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/>
          <p:cNvCxnSpPr>
            <a:stCxn id="355" idx="2"/>
            <a:endCxn id="356" idx="0"/>
          </p:cNvCxnSpPr>
          <p:nvPr/>
        </p:nvCxnSpPr>
        <p:spPr>
          <a:xfrm>
            <a:off x="632160" y="4795512"/>
            <a:ext cx="6781" cy="169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연결선 366"/>
          <p:cNvCxnSpPr>
            <a:stCxn id="356" idx="2"/>
            <a:endCxn id="357" idx="0"/>
          </p:cNvCxnSpPr>
          <p:nvPr/>
        </p:nvCxnSpPr>
        <p:spPr>
          <a:xfrm>
            <a:off x="638941" y="5219331"/>
            <a:ext cx="7805" cy="126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/>
          <p:cNvCxnSpPr>
            <a:stCxn id="357" idx="2"/>
            <a:endCxn id="358" idx="0"/>
          </p:cNvCxnSpPr>
          <p:nvPr/>
        </p:nvCxnSpPr>
        <p:spPr>
          <a:xfrm>
            <a:off x="646746" y="5599612"/>
            <a:ext cx="0" cy="1218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/>
          <p:cNvCxnSpPr>
            <a:stCxn id="358" idx="2"/>
            <a:endCxn id="359" idx="0"/>
          </p:cNvCxnSpPr>
          <p:nvPr/>
        </p:nvCxnSpPr>
        <p:spPr>
          <a:xfrm>
            <a:off x="646746" y="6039405"/>
            <a:ext cx="3903" cy="1327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>
            <a:stCxn id="359" idx="2"/>
            <a:endCxn id="360" idx="0"/>
          </p:cNvCxnSpPr>
          <p:nvPr/>
        </p:nvCxnSpPr>
        <p:spPr>
          <a:xfrm flipH="1">
            <a:off x="646745" y="6462044"/>
            <a:ext cx="3904" cy="215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/>
          <p:cNvSpPr/>
          <p:nvPr/>
        </p:nvSpPr>
        <p:spPr>
          <a:xfrm>
            <a:off x="1314354" y="1627760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2" name="직사각형 371"/>
          <p:cNvSpPr/>
          <p:nvPr/>
        </p:nvSpPr>
        <p:spPr>
          <a:xfrm>
            <a:off x="1375664" y="211595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학습자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3" name="직사각형 372"/>
          <p:cNvSpPr/>
          <p:nvPr/>
        </p:nvSpPr>
        <p:spPr>
          <a:xfrm>
            <a:off x="1314355" y="2622474"/>
            <a:ext cx="813434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학습관리자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1176282" y="3075378"/>
            <a:ext cx="1088405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시스템 관리자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75" name="직선 연결선 374"/>
          <p:cNvCxnSpPr>
            <a:stCxn id="371" idx="2"/>
            <a:endCxn id="372" idx="0"/>
          </p:cNvCxnSpPr>
          <p:nvPr/>
        </p:nvCxnSpPr>
        <p:spPr>
          <a:xfrm>
            <a:off x="1709113" y="1925702"/>
            <a:ext cx="6825" cy="1902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/>
          <p:cNvCxnSpPr>
            <a:stCxn id="372" idx="2"/>
            <a:endCxn id="373" idx="0"/>
          </p:cNvCxnSpPr>
          <p:nvPr/>
        </p:nvCxnSpPr>
        <p:spPr>
          <a:xfrm>
            <a:off x="1715938" y="2369992"/>
            <a:ext cx="5134" cy="2524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/>
          <p:cNvCxnSpPr>
            <a:stCxn id="373" idx="2"/>
            <a:endCxn id="374" idx="0"/>
          </p:cNvCxnSpPr>
          <p:nvPr/>
        </p:nvCxnSpPr>
        <p:spPr>
          <a:xfrm flipH="1">
            <a:off x="1720485" y="2876508"/>
            <a:ext cx="587" cy="1988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직사각형 384"/>
          <p:cNvSpPr/>
          <p:nvPr/>
        </p:nvSpPr>
        <p:spPr>
          <a:xfrm>
            <a:off x="2235200" y="1642434"/>
            <a:ext cx="86402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프로필 변경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6" name="직사각형 385"/>
          <p:cNvSpPr/>
          <p:nvPr/>
        </p:nvSpPr>
        <p:spPr>
          <a:xfrm>
            <a:off x="3163186" y="1657015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출석체크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7" name="직사각형 386"/>
          <p:cNvSpPr/>
          <p:nvPr/>
        </p:nvSpPr>
        <p:spPr>
          <a:xfrm>
            <a:off x="4070845" y="1659437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학습 진행 현황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8" name="직사각형 387"/>
          <p:cNvSpPr/>
          <p:nvPr/>
        </p:nvSpPr>
        <p:spPr>
          <a:xfrm>
            <a:off x="2314575" y="211595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사진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9" name="직사각형 388"/>
          <p:cNvSpPr/>
          <p:nvPr/>
        </p:nvSpPr>
        <p:spPr>
          <a:xfrm>
            <a:off x="2326939" y="2617086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비밀번호 변경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98" name="직선 연결선 397"/>
          <p:cNvCxnSpPr>
            <a:stCxn id="385" idx="2"/>
            <a:endCxn id="388" idx="0"/>
          </p:cNvCxnSpPr>
          <p:nvPr/>
        </p:nvCxnSpPr>
        <p:spPr>
          <a:xfrm flipH="1">
            <a:off x="2654849" y="1940376"/>
            <a:ext cx="12365" cy="1755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연결선 400"/>
          <p:cNvCxnSpPr>
            <a:stCxn id="388" idx="2"/>
            <a:endCxn id="389" idx="0"/>
          </p:cNvCxnSpPr>
          <p:nvPr/>
        </p:nvCxnSpPr>
        <p:spPr>
          <a:xfrm>
            <a:off x="2654849" y="2369992"/>
            <a:ext cx="12364" cy="2470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직사각형 403"/>
          <p:cNvSpPr/>
          <p:nvPr/>
        </p:nvSpPr>
        <p:spPr>
          <a:xfrm>
            <a:off x="5048963" y="1644261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학습 단계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5" name="직사각형 404"/>
          <p:cNvSpPr/>
          <p:nvPr/>
        </p:nvSpPr>
        <p:spPr>
          <a:xfrm>
            <a:off x="4445000" y="2244812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5575261" y="2244812"/>
            <a:ext cx="789517" cy="498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초급</a:t>
            </a:r>
            <a:r>
              <a:rPr lang="en-US" altLang="ko-KR" sz="1000" dirty="0" smtClean="0">
                <a:solidFill>
                  <a:schemeClr val="tx1"/>
                </a:solidFill>
              </a:rPr>
              <a:t>1,2/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중급</a:t>
            </a:r>
            <a:r>
              <a:rPr lang="en-US" altLang="ko-KR" sz="1000" dirty="0" smtClean="0">
                <a:solidFill>
                  <a:schemeClr val="tx1"/>
                </a:solidFill>
              </a:rPr>
              <a:t>1,2/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고급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7" name="직사각형 406"/>
          <p:cNvSpPr/>
          <p:nvPr/>
        </p:nvSpPr>
        <p:spPr>
          <a:xfrm>
            <a:off x="4514003" y="2993800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제자 원리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08" name="직사각형 407"/>
          <p:cNvSpPr/>
          <p:nvPr/>
        </p:nvSpPr>
        <p:spPr>
          <a:xfrm>
            <a:off x="4445000" y="3429005"/>
            <a:ext cx="81797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그림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연상법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4528577" y="3860766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간단 퀴즈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0" name="직사각형 409"/>
          <p:cNvSpPr/>
          <p:nvPr/>
        </p:nvSpPr>
        <p:spPr>
          <a:xfrm>
            <a:off x="5620314" y="2930617"/>
            <a:ext cx="680548" cy="300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예문</a:t>
            </a:r>
            <a:r>
              <a:rPr lang="en-US" altLang="ko-KR" sz="900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발음 평가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5616932" y="3429005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유의어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5616932" y="3854734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간단 퀴즈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3" name="직사각형 412"/>
          <p:cNvSpPr/>
          <p:nvPr/>
        </p:nvSpPr>
        <p:spPr>
          <a:xfrm>
            <a:off x="5627318" y="4331289"/>
            <a:ext cx="680548" cy="3208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학습 단어 목록 순위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14" name="직선 연결선 413"/>
          <p:cNvCxnSpPr>
            <a:stCxn id="405" idx="2"/>
            <a:endCxn id="407" idx="0"/>
          </p:cNvCxnSpPr>
          <p:nvPr/>
        </p:nvCxnSpPr>
        <p:spPr>
          <a:xfrm>
            <a:off x="4839759" y="2542754"/>
            <a:ext cx="14518" cy="4510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/>
          <p:cNvCxnSpPr>
            <a:stCxn id="407" idx="2"/>
          </p:cNvCxnSpPr>
          <p:nvPr/>
        </p:nvCxnSpPr>
        <p:spPr>
          <a:xfrm>
            <a:off x="4854277" y="3247834"/>
            <a:ext cx="1837" cy="181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/>
          <p:cNvCxnSpPr>
            <a:endCxn id="409" idx="0"/>
          </p:cNvCxnSpPr>
          <p:nvPr/>
        </p:nvCxnSpPr>
        <p:spPr>
          <a:xfrm>
            <a:off x="4856114" y="3683039"/>
            <a:ext cx="12737" cy="1777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/>
          <p:cNvCxnSpPr>
            <a:stCxn id="406" idx="2"/>
            <a:endCxn id="410" idx="0"/>
          </p:cNvCxnSpPr>
          <p:nvPr/>
        </p:nvCxnSpPr>
        <p:spPr>
          <a:xfrm flipH="1">
            <a:off x="5960588" y="2743200"/>
            <a:ext cx="9432" cy="187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/>
          <p:cNvCxnSpPr>
            <a:stCxn id="410" idx="2"/>
            <a:endCxn id="411" idx="0"/>
          </p:cNvCxnSpPr>
          <p:nvPr/>
        </p:nvCxnSpPr>
        <p:spPr>
          <a:xfrm flipH="1">
            <a:off x="5957206" y="3231224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/>
          <p:cNvCxnSpPr>
            <a:stCxn id="411" idx="2"/>
            <a:endCxn id="412" idx="0"/>
          </p:cNvCxnSpPr>
          <p:nvPr/>
        </p:nvCxnSpPr>
        <p:spPr>
          <a:xfrm>
            <a:off x="5957206" y="3683039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/>
          <p:cNvCxnSpPr>
            <a:stCxn id="412" idx="2"/>
            <a:endCxn id="413" idx="0"/>
          </p:cNvCxnSpPr>
          <p:nvPr/>
        </p:nvCxnSpPr>
        <p:spPr>
          <a:xfrm>
            <a:off x="5957206" y="4108768"/>
            <a:ext cx="10386" cy="222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/>
          <p:cNvSpPr/>
          <p:nvPr/>
        </p:nvSpPr>
        <p:spPr>
          <a:xfrm>
            <a:off x="6688772" y="1619537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자음 동화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6" name="직사각형 435"/>
          <p:cNvSpPr/>
          <p:nvPr/>
        </p:nvSpPr>
        <p:spPr>
          <a:xfrm>
            <a:off x="6698766" y="2102438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음 끝소리 규칙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7" name="직사각형 436"/>
          <p:cNvSpPr/>
          <p:nvPr/>
        </p:nvSpPr>
        <p:spPr>
          <a:xfrm>
            <a:off x="6707908" y="2585339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연음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8" name="직사각형 437"/>
          <p:cNvSpPr/>
          <p:nvPr/>
        </p:nvSpPr>
        <p:spPr>
          <a:xfrm>
            <a:off x="6707908" y="3063648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된소리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6632786" y="3559976"/>
            <a:ext cx="838200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ㅎ</a:t>
            </a:r>
            <a:r>
              <a:rPr lang="ko-KR" altLang="en-US" sz="900" dirty="0" smtClean="0">
                <a:solidFill>
                  <a:schemeClr val="tx1"/>
                </a:solidFill>
              </a:rPr>
              <a:t> 탈락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약화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0" name="직사각형 439"/>
          <p:cNvSpPr/>
          <p:nvPr/>
        </p:nvSpPr>
        <p:spPr>
          <a:xfrm>
            <a:off x="6707908" y="4043085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구개음화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1" name="직사각형 440"/>
          <p:cNvSpPr/>
          <p:nvPr/>
        </p:nvSpPr>
        <p:spPr>
          <a:xfrm>
            <a:off x="6707908" y="4521186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사이시옷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2" name="직사각형 441"/>
          <p:cNvSpPr/>
          <p:nvPr/>
        </p:nvSpPr>
        <p:spPr>
          <a:xfrm>
            <a:off x="6569391" y="5017514"/>
            <a:ext cx="957581" cy="4303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모음 축약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탈락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추가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43" name="직선 연결선 442"/>
          <p:cNvCxnSpPr>
            <a:stCxn id="435" idx="2"/>
            <a:endCxn id="436" idx="0"/>
          </p:cNvCxnSpPr>
          <p:nvPr/>
        </p:nvCxnSpPr>
        <p:spPr>
          <a:xfrm>
            <a:off x="7029046" y="1921665"/>
            <a:ext cx="9994" cy="1807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직선 연결선 445"/>
          <p:cNvCxnSpPr>
            <a:stCxn id="436" idx="2"/>
            <a:endCxn id="437" idx="0"/>
          </p:cNvCxnSpPr>
          <p:nvPr/>
        </p:nvCxnSpPr>
        <p:spPr>
          <a:xfrm>
            <a:off x="7039040" y="2404566"/>
            <a:ext cx="9142" cy="1807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연결선 448"/>
          <p:cNvCxnSpPr>
            <a:stCxn id="437" idx="2"/>
            <a:endCxn id="438" idx="0"/>
          </p:cNvCxnSpPr>
          <p:nvPr/>
        </p:nvCxnSpPr>
        <p:spPr>
          <a:xfrm>
            <a:off x="7048182" y="2887467"/>
            <a:ext cx="0" cy="176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>
            <a:stCxn id="438" idx="2"/>
            <a:endCxn id="439" idx="0"/>
          </p:cNvCxnSpPr>
          <p:nvPr/>
        </p:nvCxnSpPr>
        <p:spPr>
          <a:xfrm>
            <a:off x="7048182" y="3365776"/>
            <a:ext cx="3704" cy="194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>
            <a:stCxn id="439" idx="2"/>
            <a:endCxn id="440" idx="0"/>
          </p:cNvCxnSpPr>
          <p:nvPr/>
        </p:nvCxnSpPr>
        <p:spPr>
          <a:xfrm flipH="1">
            <a:off x="7048182" y="3862104"/>
            <a:ext cx="3704" cy="180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>
            <a:stCxn id="442" idx="0"/>
            <a:endCxn id="441" idx="2"/>
          </p:cNvCxnSpPr>
          <p:nvPr/>
        </p:nvCxnSpPr>
        <p:spPr>
          <a:xfrm flipV="1">
            <a:off x="7048182" y="4823314"/>
            <a:ext cx="0" cy="194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>
            <a:stCxn id="441" idx="0"/>
            <a:endCxn id="440" idx="2"/>
          </p:cNvCxnSpPr>
          <p:nvPr/>
        </p:nvCxnSpPr>
        <p:spPr>
          <a:xfrm flipV="1">
            <a:off x="7048182" y="4345213"/>
            <a:ext cx="0" cy="1759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/>
          <p:cNvCxnSpPr>
            <a:stCxn id="327" idx="2"/>
            <a:endCxn id="435" idx="0"/>
          </p:cNvCxnSpPr>
          <p:nvPr/>
        </p:nvCxnSpPr>
        <p:spPr>
          <a:xfrm>
            <a:off x="7028492" y="1358262"/>
            <a:ext cx="554" cy="261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직사각형 468"/>
          <p:cNvSpPr/>
          <p:nvPr/>
        </p:nvSpPr>
        <p:spPr>
          <a:xfrm>
            <a:off x="10758065" y="1644261"/>
            <a:ext cx="697335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공지사항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0" name="직사각형 469"/>
          <p:cNvSpPr/>
          <p:nvPr/>
        </p:nvSpPr>
        <p:spPr>
          <a:xfrm>
            <a:off x="11599150" y="1635548"/>
            <a:ext cx="519728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Q&amp;A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1" name="직사각형 470"/>
          <p:cNvSpPr/>
          <p:nvPr/>
        </p:nvSpPr>
        <p:spPr>
          <a:xfrm>
            <a:off x="12247324" y="1637389"/>
            <a:ext cx="620700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1:1 </a:t>
            </a:r>
            <a:r>
              <a:rPr lang="ko-KR" altLang="en-US" sz="1000" dirty="0" smtClean="0">
                <a:solidFill>
                  <a:schemeClr val="tx1"/>
                </a:solidFill>
              </a:rPr>
              <a:t>문의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2" name="직사각형 471"/>
          <p:cNvSpPr/>
          <p:nvPr/>
        </p:nvSpPr>
        <p:spPr>
          <a:xfrm>
            <a:off x="12220782" y="2107543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3" name="직사각형 472"/>
          <p:cNvSpPr/>
          <p:nvPr/>
        </p:nvSpPr>
        <p:spPr>
          <a:xfrm>
            <a:off x="12217400" y="255935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메일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4" name="직사각형 473"/>
          <p:cNvSpPr/>
          <p:nvPr/>
        </p:nvSpPr>
        <p:spPr>
          <a:xfrm>
            <a:off x="12217400" y="2985087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75" name="직선 연결선 474"/>
          <p:cNvCxnSpPr>
            <a:stCxn id="472" idx="2"/>
            <a:endCxn id="473" idx="0"/>
          </p:cNvCxnSpPr>
          <p:nvPr/>
        </p:nvCxnSpPr>
        <p:spPr>
          <a:xfrm flipH="1">
            <a:off x="12557674" y="2361577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>
            <a:stCxn id="473" idx="2"/>
            <a:endCxn id="474" idx="0"/>
          </p:cNvCxnSpPr>
          <p:nvPr/>
        </p:nvCxnSpPr>
        <p:spPr>
          <a:xfrm>
            <a:off x="12557674" y="2813392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>
            <a:stCxn id="471" idx="2"/>
            <a:endCxn id="472" idx="0"/>
          </p:cNvCxnSpPr>
          <p:nvPr/>
        </p:nvCxnSpPr>
        <p:spPr>
          <a:xfrm>
            <a:off x="12557674" y="1935331"/>
            <a:ext cx="3382" cy="1722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직사각형 479"/>
          <p:cNvSpPr/>
          <p:nvPr/>
        </p:nvSpPr>
        <p:spPr>
          <a:xfrm>
            <a:off x="8885766" y="1635548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재미있는 놀이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1" name="직사각형 480"/>
          <p:cNvSpPr/>
          <p:nvPr/>
        </p:nvSpPr>
        <p:spPr>
          <a:xfrm>
            <a:off x="9827683" y="1636924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재미있는 이야기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2" name="직사각형 481"/>
          <p:cNvSpPr/>
          <p:nvPr/>
        </p:nvSpPr>
        <p:spPr>
          <a:xfrm>
            <a:off x="9892659" y="2182594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전래동화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3" name="직사각형 482"/>
          <p:cNvSpPr/>
          <p:nvPr/>
        </p:nvSpPr>
        <p:spPr>
          <a:xfrm>
            <a:off x="9889277" y="2634409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민속놀이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4" name="직사각형 483"/>
          <p:cNvSpPr/>
          <p:nvPr/>
        </p:nvSpPr>
        <p:spPr>
          <a:xfrm>
            <a:off x="9889277" y="306013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한국음식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85" name="직선 연결선 484"/>
          <p:cNvCxnSpPr>
            <a:stCxn id="482" idx="2"/>
            <a:endCxn id="483" idx="0"/>
          </p:cNvCxnSpPr>
          <p:nvPr/>
        </p:nvCxnSpPr>
        <p:spPr>
          <a:xfrm flipH="1">
            <a:off x="10229551" y="2436628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/>
          <p:cNvCxnSpPr>
            <a:stCxn id="483" idx="2"/>
            <a:endCxn id="484" idx="0"/>
          </p:cNvCxnSpPr>
          <p:nvPr/>
        </p:nvCxnSpPr>
        <p:spPr>
          <a:xfrm>
            <a:off x="10229551" y="2888443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직사각형 486"/>
          <p:cNvSpPr/>
          <p:nvPr/>
        </p:nvSpPr>
        <p:spPr>
          <a:xfrm>
            <a:off x="9889277" y="3485867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교통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8" name="직사각형 487"/>
          <p:cNvSpPr/>
          <p:nvPr/>
        </p:nvSpPr>
        <p:spPr>
          <a:xfrm>
            <a:off x="9889277" y="3911596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예절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89" name="직선 연결선 488"/>
          <p:cNvCxnSpPr>
            <a:stCxn id="487" idx="2"/>
            <a:endCxn id="488" idx="0"/>
          </p:cNvCxnSpPr>
          <p:nvPr/>
        </p:nvCxnSpPr>
        <p:spPr>
          <a:xfrm>
            <a:off x="10229551" y="3739901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연결선 489"/>
          <p:cNvCxnSpPr>
            <a:stCxn id="484" idx="2"/>
            <a:endCxn id="487" idx="0"/>
          </p:cNvCxnSpPr>
          <p:nvPr/>
        </p:nvCxnSpPr>
        <p:spPr>
          <a:xfrm>
            <a:off x="10229551" y="3314172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>
            <a:stCxn id="481" idx="2"/>
            <a:endCxn id="482" idx="0"/>
          </p:cNvCxnSpPr>
          <p:nvPr/>
        </p:nvCxnSpPr>
        <p:spPr>
          <a:xfrm>
            <a:off x="10222442" y="1934866"/>
            <a:ext cx="10491" cy="2477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꺾인 연결선 497"/>
          <p:cNvCxnSpPr>
            <a:stCxn id="344" idx="2"/>
            <a:endCxn id="480" idx="0"/>
          </p:cNvCxnSpPr>
          <p:nvPr/>
        </p:nvCxnSpPr>
        <p:spPr>
          <a:xfrm rot="5400000">
            <a:off x="9357443" y="1273158"/>
            <a:ext cx="285472" cy="439308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꺾인 연결선 499"/>
          <p:cNvCxnSpPr>
            <a:stCxn id="344" idx="2"/>
            <a:endCxn id="481" idx="0"/>
          </p:cNvCxnSpPr>
          <p:nvPr/>
        </p:nvCxnSpPr>
        <p:spPr>
          <a:xfrm rot="16200000" flipH="1">
            <a:off x="9827713" y="1242195"/>
            <a:ext cx="286848" cy="502609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꺾인 연결선 500"/>
          <p:cNvCxnSpPr>
            <a:stCxn id="345" idx="2"/>
            <a:endCxn id="469" idx="0"/>
          </p:cNvCxnSpPr>
          <p:nvPr/>
        </p:nvCxnSpPr>
        <p:spPr>
          <a:xfrm rot="5400000">
            <a:off x="11344178" y="1133059"/>
            <a:ext cx="273757" cy="74864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꺾인 연결선 503"/>
          <p:cNvCxnSpPr>
            <a:stCxn id="345" idx="2"/>
            <a:endCxn id="471" idx="0"/>
          </p:cNvCxnSpPr>
          <p:nvPr/>
        </p:nvCxnSpPr>
        <p:spPr>
          <a:xfrm rot="16200000" flipH="1">
            <a:off x="12073084" y="1152798"/>
            <a:ext cx="266885" cy="70229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꺾인 연결선 506"/>
          <p:cNvCxnSpPr>
            <a:stCxn id="345" idx="2"/>
            <a:endCxn id="470" idx="0"/>
          </p:cNvCxnSpPr>
          <p:nvPr/>
        </p:nvCxnSpPr>
        <p:spPr>
          <a:xfrm rot="16200000" flipH="1">
            <a:off x="11724674" y="1501208"/>
            <a:ext cx="265044" cy="36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직선 연결선 509"/>
          <p:cNvCxnSpPr>
            <a:stCxn id="323" idx="2"/>
            <a:endCxn id="404" idx="0"/>
          </p:cNvCxnSpPr>
          <p:nvPr/>
        </p:nvCxnSpPr>
        <p:spPr>
          <a:xfrm>
            <a:off x="5440897" y="1353800"/>
            <a:ext cx="2825" cy="2904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꺾인 연결선 512"/>
          <p:cNvCxnSpPr>
            <a:stCxn id="404" idx="2"/>
            <a:endCxn id="405" idx="0"/>
          </p:cNvCxnSpPr>
          <p:nvPr/>
        </p:nvCxnSpPr>
        <p:spPr>
          <a:xfrm rot="5400000">
            <a:off x="4990437" y="1791526"/>
            <a:ext cx="302609" cy="60396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꺾인 연결선 515"/>
          <p:cNvCxnSpPr>
            <a:stCxn id="404" idx="2"/>
            <a:endCxn id="406" idx="0"/>
          </p:cNvCxnSpPr>
          <p:nvPr/>
        </p:nvCxnSpPr>
        <p:spPr>
          <a:xfrm rot="16200000" flipH="1">
            <a:off x="5555567" y="1830358"/>
            <a:ext cx="302609" cy="52629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꺾인 연결선 518"/>
          <p:cNvCxnSpPr>
            <a:stCxn id="313" idx="2"/>
            <a:endCxn id="385" idx="0"/>
          </p:cNvCxnSpPr>
          <p:nvPr/>
        </p:nvCxnSpPr>
        <p:spPr>
          <a:xfrm rot="5400000">
            <a:off x="2969915" y="1051100"/>
            <a:ext cx="288634" cy="8940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꺾인 연결선 521"/>
          <p:cNvCxnSpPr>
            <a:stCxn id="313" idx="2"/>
            <a:endCxn id="387" idx="0"/>
          </p:cNvCxnSpPr>
          <p:nvPr/>
        </p:nvCxnSpPr>
        <p:spPr>
          <a:xfrm rot="16200000" flipH="1">
            <a:off x="3860608" y="1054440"/>
            <a:ext cx="305637" cy="90435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꺾인 연결선 524"/>
          <p:cNvCxnSpPr>
            <a:stCxn id="313" idx="2"/>
            <a:endCxn id="386" idx="0"/>
          </p:cNvCxnSpPr>
          <p:nvPr/>
        </p:nvCxnSpPr>
        <p:spPr>
          <a:xfrm rot="5400000">
            <a:off x="3407990" y="1503755"/>
            <a:ext cx="303215" cy="3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꺾인 연결선 527"/>
          <p:cNvCxnSpPr>
            <a:stCxn id="3" idx="2"/>
            <a:endCxn id="4" idx="0"/>
          </p:cNvCxnSpPr>
          <p:nvPr/>
        </p:nvCxnSpPr>
        <p:spPr>
          <a:xfrm rot="5400000">
            <a:off x="786810" y="1193485"/>
            <a:ext cx="273194" cy="5953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꺾인 연결선 530"/>
          <p:cNvCxnSpPr>
            <a:stCxn id="3" idx="2"/>
            <a:endCxn id="371" idx="0"/>
          </p:cNvCxnSpPr>
          <p:nvPr/>
        </p:nvCxnSpPr>
        <p:spPr>
          <a:xfrm rot="16200000" flipH="1">
            <a:off x="1328502" y="1247149"/>
            <a:ext cx="273194" cy="48802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직사각형 546"/>
          <p:cNvSpPr/>
          <p:nvPr/>
        </p:nvSpPr>
        <p:spPr>
          <a:xfrm>
            <a:off x="7797800" y="977000"/>
            <a:ext cx="1087966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AI </a:t>
            </a:r>
            <a:r>
              <a:rPr lang="ko-KR" altLang="en-US" sz="1400" dirty="0" smtClean="0"/>
              <a:t>학습</a:t>
            </a:r>
            <a:endParaRPr lang="ko-KR" altLang="en-US" sz="1400" dirty="0"/>
          </a:p>
        </p:txBody>
      </p:sp>
      <p:sp>
        <p:nvSpPr>
          <p:cNvPr id="548" name="직사각형 547"/>
          <p:cNvSpPr/>
          <p:nvPr/>
        </p:nvSpPr>
        <p:spPr>
          <a:xfrm>
            <a:off x="7997137" y="1625934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맞춤형 교재 생성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9" name="직사각형 548"/>
          <p:cNvSpPr/>
          <p:nvPr/>
        </p:nvSpPr>
        <p:spPr>
          <a:xfrm>
            <a:off x="7999882" y="2106309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VOCA </a:t>
            </a:r>
            <a:r>
              <a:rPr lang="ko-KR" altLang="en-US" sz="900" dirty="0" smtClean="0">
                <a:solidFill>
                  <a:schemeClr val="tx1"/>
                </a:solidFill>
              </a:rPr>
              <a:t>만들기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0" name="직사각형 549"/>
          <p:cNvSpPr/>
          <p:nvPr/>
        </p:nvSpPr>
        <p:spPr>
          <a:xfrm>
            <a:off x="7997137" y="2610362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발음교정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평가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1" name="직사각형 550"/>
          <p:cNvSpPr/>
          <p:nvPr/>
        </p:nvSpPr>
        <p:spPr>
          <a:xfrm>
            <a:off x="7946111" y="3060138"/>
            <a:ext cx="802934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한국어 작문 테스트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57" name="직선 연결선 556"/>
          <p:cNvCxnSpPr>
            <a:stCxn id="547" idx="2"/>
            <a:endCxn id="548" idx="0"/>
          </p:cNvCxnSpPr>
          <p:nvPr/>
        </p:nvCxnSpPr>
        <p:spPr>
          <a:xfrm flipH="1">
            <a:off x="8337411" y="1343368"/>
            <a:ext cx="4372" cy="2825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연결선 560"/>
          <p:cNvCxnSpPr>
            <a:stCxn id="548" idx="2"/>
            <a:endCxn id="549" idx="0"/>
          </p:cNvCxnSpPr>
          <p:nvPr/>
        </p:nvCxnSpPr>
        <p:spPr>
          <a:xfrm>
            <a:off x="8337411" y="1928062"/>
            <a:ext cx="2745" cy="178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>
            <a:stCxn id="549" idx="2"/>
            <a:endCxn id="550" idx="0"/>
          </p:cNvCxnSpPr>
          <p:nvPr/>
        </p:nvCxnSpPr>
        <p:spPr>
          <a:xfrm flipH="1">
            <a:off x="8337411" y="2408437"/>
            <a:ext cx="2745" cy="201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>
            <a:stCxn id="550" idx="2"/>
            <a:endCxn id="551" idx="0"/>
          </p:cNvCxnSpPr>
          <p:nvPr/>
        </p:nvCxnSpPr>
        <p:spPr>
          <a:xfrm>
            <a:off x="8337411" y="2912490"/>
            <a:ext cx="10167" cy="14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6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544</Words>
  <Application>Microsoft Office PowerPoint</Application>
  <PresentationFormat>사용자 지정</PresentationFormat>
  <Paragraphs>230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Pretendard</vt:lpstr>
      <vt:lpstr>Arial</vt:lpstr>
      <vt:lpstr>Nunito Sans</vt:lpstr>
      <vt:lpstr>Poppins</vt:lpstr>
      <vt:lpstr>Calibri</vt:lpstr>
      <vt:lpstr>Noto Sans KR</vt:lpstr>
      <vt:lpstr>맑은 고딕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Pink and Peach Gradient Creative Agency Graph </dc:title>
  <cp:lastModifiedBy>mediazen</cp:lastModifiedBy>
  <cp:revision>49</cp:revision>
  <dcterms:created xsi:type="dcterms:W3CDTF">2006-08-16T00:00:00Z</dcterms:created>
  <dcterms:modified xsi:type="dcterms:W3CDTF">2025-12-08T03:39:11Z</dcterms:modified>
  <dc:identifier>DAG6h9k8gsM</dc:identifier>
</cp:coreProperties>
</file>